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c46445f4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c46445f4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6c46445f4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6c46445f4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6c46445f4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6c46445f4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6c46445f4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6c46445f4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c46445f4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6c46445f4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6c46445f4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6c46445f4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c46445f4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c46445f4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6c46445f4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6c46445f4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aa0a9ce7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6aa0a9ce7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aa0a9ce7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6aa0a9ce7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6c46445f4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6c46445f4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6c46445f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6c46445f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6c46445f41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6c46445f4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6c46445f4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6c46445f4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1"/>
                </a:solidFill>
              </a:rPr>
              <a:t>Passwords are the primary method of securing access to our digital lives, and it's crucial to treat them with care because compromised passwords can lead to serious consequences, including identity theft, financial loss, and reputational damage. Weak passwords or reused passwords across multiple sites make it easier for malicious actors to gain unauthorized access to personal information, accounts, and devices.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rPr>
              <a:t>Why are passwords important?</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rPr>
              <a:t>Protection of Sensitive Information: </a:t>
            </a:r>
            <a:r>
              <a:rPr lang="en-GB" sz="1800">
                <a:solidFill>
                  <a:schemeClr val="dk1"/>
                </a:solidFill>
              </a:rPr>
              <a:t>Passwords act as a barrier, safeguarding our personal data, financial information, and online accounts from unauthorised access.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rPr>
              <a:t>Prevention of Identity Theft:</a:t>
            </a:r>
            <a:r>
              <a:rPr lang="en-GB" sz="1800">
                <a:solidFill>
                  <a:schemeClr val="dk1"/>
                </a:solidFill>
              </a:rPr>
              <a:t> A compromised password can be used to steal your identity, leading to fraudulent activities, financial losses, and damage to your reputation.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rPr>
              <a:t>Maintaining Account Security: </a:t>
            </a:r>
            <a:r>
              <a:rPr lang="en-GB" sz="1800">
                <a:solidFill>
                  <a:schemeClr val="dk1"/>
                </a:solidFill>
              </a:rPr>
              <a:t>Strong, unique passwords are the first line of defense against cyberattacks like brute-force attacks and phishing attempts.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rPr>
              <a:t>Avoiding Financial Loss: </a:t>
            </a:r>
            <a:r>
              <a:rPr lang="en-GB" sz="1800">
                <a:solidFill>
                  <a:schemeClr val="dk1"/>
                </a:solidFill>
              </a:rPr>
              <a:t>Compromised passwords can lead to unauthorized access to bank accounts, credit card details, and other financial information, resulting in significant financial losses. </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rPr>
              <a:t>Protecting Online Reputation: </a:t>
            </a:r>
            <a:r>
              <a:rPr lang="en-GB" sz="1800">
                <a:solidFill>
                  <a:schemeClr val="dk1"/>
                </a:solidFill>
              </a:rPr>
              <a:t>Damage to your online reputation can occur if a compromised password is used to post inappropriate content or engage in malicious activities. </a:t>
            </a:r>
            <a:endParaRPr sz="1800">
              <a:solidFill>
                <a:schemeClr val="dk1"/>
              </a:solidFill>
            </a:endParaRPr>
          </a:p>
          <a:p>
            <a:pPr indent="0" lvl="0" marL="0" rtl="0" algn="l">
              <a:lnSpc>
                <a:spcPct val="115000"/>
              </a:lnSpc>
              <a:spcBef>
                <a:spcPts val="1200"/>
              </a:spcBef>
              <a:spcAft>
                <a:spcPts val="1200"/>
              </a:spcAft>
              <a:buNone/>
            </a:pPr>
            <a:r>
              <a:rPr b="1" lang="en-GB" sz="1800">
                <a:solidFill>
                  <a:schemeClr val="dk1"/>
                </a:solidFill>
              </a:rPr>
              <a:t>Preventing Account Takeover: </a:t>
            </a:r>
            <a:r>
              <a:rPr lang="en-GB" sz="1800">
                <a:solidFill>
                  <a:schemeClr val="dk1"/>
                </a:solidFill>
              </a:rPr>
              <a:t>If a password is stolen, malicious actors can take over your online accounts, potentially using them for various harmful purposes.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6c46445f4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6c46445f4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6c46445f4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6c46445f4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c46445f4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6c46445f4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b="1" lang="en-GB" sz="1800">
                <a:solidFill>
                  <a:schemeClr val="dk1"/>
                </a:solidFill>
              </a:rPr>
              <a:t>Stores passwords securely:</a:t>
            </a:r>
            <a:br>
              <a:rPr lang="en-GB" sz="1800">
                <a:solidFill>
                  <a:schemeClr val="dk1"/>
                </a:solidFill>
              </a:rPr>
            </a:br>
            <a:r>
              <a:rPr lang="en-GB" sz="1800">
                <a:solidFill>
                  <a:schemeClr val="dk1"/>
                </a:solidFill>
              </a:rPr>
              <a:t>Password managers use encryption to protect your passwords and other sensitive information, making them far more secure than storing them in plain text or reusing weak passwords.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b="1" lang="en-GB" sz="1800">
                <a:solidFill>
                  <a:schemeClr val="dk1"/>
                </a:solidFill>
              </a:rPr>
              <a:t>Auto-fills login information:</a:t>
            </a:r>
            <a:br>
              <a:rPr lang="en-GB" sz="1800">
                <a:solidFill>
                  <a:schemeClr val="dk1"/>
                </a:solidFill>
              </a:rPr>
            </a:br>
            <a:r>
              <a:rPr lang="en-GB" sz="1800">
                <a:solidFill>
                  <a:schemeClr val="dk1"/>
                </a:solidFill>
              </a:rPr>
              <a:t>Automatically fill in your username and password when you visit websites or use apps, saving you time and effort.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b="1" lang="en-GB" sz="1800">
                <a:solidFill>
                  <a:schemeClr val="dk1"/>
                </a:solidFill>
              </a:rPr>
              <a:t>Generates strong passwords:</a:t>
            </a:r>
            <a:br>
              <a:rPr lang="en-GB" sz="1800">
                <a:solidFill>
                  <a:schemeClr val="dk1"/>
                </a:solidFill>
              </a:rPr>
            </a:br>
            <a:r>
              <a:rPr lang="en-GB" sz="1800">
                <a:solidFill>
                  <a:schemeClr val="dk1"/>
                </a:solidFill>
              </a:rPr>
              <a:t>Can generate unique, strong, and complex passwords for each of your online accounts, which is crucial for security.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b="1" lang="en-GB" sz="1800">
                <a:solidFill>
                  <a:schemeClr val="dk1"/>
                </a:solidFill>
              </a:rPr>
              <a:t>Manages passkeys:</a:t>
            </a:r>
            <a:br>
              <a:rPr lang="en-GB" sz="1800">
                <a:solidFill>
                  <a:schemeClr val="dk1"/>
                </a:solidFill>
              </a:rPr>
            </a:br>
            <a:r>
              <a:rPr lang="en-GB" sz="1800">
                <a:solidFill>
                  <a:schemeClr val="dk1"/>
                </a:solidFill>
              </a:rPr>
              <a:t>Store passkeys - a more modern and secure way to log in without passwords using biometrics or other device-specific methods.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b="1" lang="en-GB" sz="1800">
                <a:solidFill>
                  <a:schemeClr val="dk1"/>
                </a:solidFill>
              </a:rPr>
              <a:t>Syncs across devices:</a:t>
            </a:r>
            <a:br>
              <a:rPr lang="en-GB" sz="1800">
                <a:solidFill>
                  <a:schemeClr val="dk1"/>
                </a:solidFill>
              </a:rPr>
            </a:br>
            <a:r>
              <a:rPr lang="en-GB" sz="1800">
                <a:solidFill>
                  <a:schemeClr val="dk1"/>
                </a:solidFill>
              </a:rPr>
              <a:t>You can access your saved passwords and login information on all your devices where you're logged into the password manager.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b="1" lang="en-GB" sz="1800">
                <a:solidFill>
                  <a:schemeClr val="dk1"/>
                </a:solidFill>
              </a:rPr>
              <a:t>Provides security alerts:</a:t>
            </a:r>
            <a:br>
              <a:rPr lang="en-GB" sz="1800">
                <a:solidFill>
                  <a:schemeClr val="dk1"/>
                </a:solidFill>
              </a:rPr>
            </a:br>
            <a:r>
              <a:rPr lang="en-GB" sz="1800">
                <a:solidFill>
                  <a:schemeClr val="dk1"/>
                </a:solidFill>
              </a:rPr>
              <a:t>Can alert you if your passwords are found in data breaches or if you're using weak passwords.</a:t>
            </a:r>
            <a:endParaRPr sz="18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c46445f4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6c46445f4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6c46445f4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6c46445f4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c46445f4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6c46445f4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2" name="Google Shape;22;p4"/>
          <p:cNvSpPr/>
          <p:nvPr/>
        </p:nvSpPr>
        <p:spPr>
          <a:xfrm>
            <a:off x="-47125" y="-9525"/>
            <a:ext cx="9200700" cy="1061100"/>
          </a:xfrm>
          <a:prstGeom prst="rect">
            <a:avLst/>
          </a:prstGeom>
          <a:solidFill>
            <a:srgbClr val="30BC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3" name="Google Shape;23;p4"/>
          <p:cNvPicPr preferRelativeResize="0"/>
          <p:nvPr/>
        </p:nvPicPr>
        <p:blipFill>
          <a:blip r:embed="rId2">
            <a:alphaModFix/>
          </a:blip>
          <a:stretch>
            <a:fillRect/>
          </a:stretch>
        </p:blipFill>
        <p:spPr>
          <a:xfrm>
            <a:off x="7691875" y="181100"/>
            <a:ext cx="1338850" cy="71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Char char="●"/>
              <a:defRPr sz="1800">
                <a:solidFill>
                  <a:schemeClr val="dk1"/>
                </a:solidFill>
              </a:defRPr>
            </a:lvl1pPr>
            <a:lvl2pPr indent="-317500" lvl="1" marL="914400">
              <a:lnSpc>
                <a:spcPct val="115000"/>
              </a:lnSpc>
              <a:spcBef>
                <a:spcPts val="0"/>
              </a:spcBef>
              <a:spcAft>
                <a:spcPts val="0"/>
              </a:spcAft>
              <a:buClr>
                <a:schemeClr val="dk1"/>
              </a:buClr>
              <a:buSzPts val="1400"/>
              <a:buChar char="○"/>
              <a:defRPr>
                <a:solidFill>
                  <a:schemeClr val="dk1"/>
                </a:solidFill>
              </a:defRPr>
            </a:lvl2pPr>
            <a:lvl3pPr indent="-317500" lvl="2" marL="1371600">
              <a:lnSpc>
                <a:spcPct val="115000"/>
              </a:lnSpc>
              <a:spcBef>
                <a:spcPts val="0"/>
              </a:spcBef>
              <a:spcAft>
                <a:spcPts val="0"/>
              </a:spcAft>
              <a:buClr>
                <a:schemeClr val="dk1"/>
              </a:buClr>
              <a:buSzPts val="1400"/>
              <a:buChar char="■"/>
              <a:defRPr>
                <a:solidFill>
                  <a:schemeClr val="dk1"/>
                </a:solidFill>
              </a:defRPr>
            </a:lvl3pPr>
            <a:lvl4pPr indent="-317500" lvl="3" marL="1828800">
              <a:lnSpc>
                <a:spcPct val="115000"/>
              </a:lnSpc>
              <a:spcBef>
                <a:spcPts val="0"/>
              </a:spcBef>
              <a:spcAft>
                <a:spcPts val="0"/>
              </a:spcAft>
              <a:buClr>
                <a:schemeClr val="dk1"/>
              </a:buClr>
              <a:buSzPts val="1400"/>
              <a:buChar char="●"/>
              <a:defRPr>
                <a:solidFill>
                  <a:schemeClr val="dk1"/>
                </a:solidFill>
              </a:defRPr>
            </a:lvl4pPr>
            <a:lvl5pPr indent="-317500" lvl="4" marL="2286000">
              <a:lnSpc>
                <a:spcPct val="115000"/>
              </a:lnSpc>
              <a:spcBef>
                <a:spcPts val="0"/>
              </a:spcBef>
              <a:spcAft>
                <a:spcPts val="0"/>
              </a:spcAft>
              <a:buClr>
                <a:schemeClr val="dk1"/>
              </a:buClr>
              <a:buSzPts val="1400"/>
              <a:buChar char="○"/>
              <a:defRPr>
                <a:solidFill>
                  <a:schemeClr val="dk1"/>
                </a:solidFill>
              </a:defRPr>
            </a:lvl5pPr>
            <a:lvl6pPr indent="-317500" lvl="5" marL="2743200">
              <a:lnSpc>
                <a:spcPct val="115000"/>
              </a:lnSpc>
              <a:spcBef>
                <a:spcPts val="0"/>
              </a:spcBef>
              <a:spcAft>
                <a:spcPts val="0"/>
              </a:spcAft>
              <a:buClr>
                <a:schemeClr val="dk1"/>
              </a:buClr>
              <a:buSzPts val="1400"/>
              <a:buChar char="■"/>
              <a:defRPr>
                <a:solidFill>
                  <a:schemeClr val="dk1"/>
                </a:solidFill>
              </a:defRPr>
            </a:lvl6pPr>
            <a:lvl7pPr indent="-317500" lvl="6" marL="3200400">
              <a:lnSpc>
                <a:spcPct val="115000"/>
              </a:lnSpc>
              <a:spcBef>
                <a:spcPts val="0"/>
              </a:spcBef>
              <a:spcAft>
                <a:spcPts val="0"/>
              </a:spcAft>
              <a:buClr>
                <a:schemeClr val="dk1"/>
              </a:buClr>
              <a:buSzPts val="1400"/>
              <a:buChar char="●"/>
              <a:defRPr>
                <a:solidFill>
                  <a:schemeClr val="dk1"/>
                </a:solidFill>
              </a:defRPr>
            </a:lvl7pPr>
            <a:lvl8pPr indent="-317500" lvl="7" marL="3657600">
              <a:lnSpc>
                <a:spcPct val="115000"/>
              </a:lnSpc>
              <a:spcBef>
                <a:spcPts val="0"/>
              </a:spcBef>
              <a:spcAft>
                <a:spcPts val="0"/>
              </a:spcAft>
              <a:buClr>
                <a:schemeClr val="dk1"/>
              </a:buClr>
              <a:buSzPts val="1400"/>
              <a:buChar char="○"/>
              <a:defRPr>
                <a:solidFill>
                  <a:schemeClr val="dk1"/>
                </a:solidFill>
              </a:defRPr>
            </a:lvl8pPr>
            <a:lvl9pPr indent="-317500" lvl="8" marL="4114800">
              <a:lnSpc>
                <a:spcPct val="115000"/>
              </a:lnSpc>
              <a:spcBef>
                <a:spcPts val="0"/>
              </a:spcBef>
              <a:spcAft>
                <a:spcPts val="0"/>
              </a:spcAft>
              <a:buClr>
                <a:schemeClr val="dk1"/>
              </a:buClr>
              <a:buSzPts val="1400"/>
              <a:buChar char="■"/>
              <a:defRPr>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p:nvPr/>
        </p:nvSpPr>
        <p:spPr>
          <a:xfrm>
            <a:off x="-47125" y="-9525"/>
            <a:ext cx="9200700" cy="1061100"/>
          </a:xfrm>
          <a:prstGeom prst="rect">
            <a:avLst/>
          </a:prstGeom>
          <a:solidFill>
            <a:srgbClr val="30BC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 name="Google Shape;10;p1"/>
          <p:cNvPicPr preferRelativeResize="0"/>
          <p:nvPr/>
        </p:nvPicPr>
        <p:blipFill>
          <a:blip r:embed="rId1">
            <a:alphaModFix/>
          </a:blip>
          <a:stretch>
            <a:fillRect/>
          </a:stretch>
        </p:blipFill>
        <p:spPr>
          <a:xfrm>
            <a:off x="7691875" y="181100"/>
            <a:ext cx="1338850" cy="713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beconnected.esafety.gov.au/topic-library/advanced-online-security/managing-password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beconnected.esafety.gov.au/topic-library/articles-and-tips/how-to-search-like-a-pr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passwords.google/"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0" Type="http://schemas.openxmlformats.org/officeDocument/2006/relationships/hyperlink" Target="https://www.youtube.com/watch?v=SF8ueIn2Nlc"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beconnected.esafety.gov.au/topic-library/advanced-online-security/managing-passwords" TargetMode="External"/><Relationship Id="rId4" Type="http://schemas.openxmlformats.org/officeDocument/2006/relationships/hyperlink" Target="https://beconnected.esafety.gov.au/topic-library/articles-and-tips/how-to-create-a-passkey-in-mygov" TargetMode="External"/><Relationship Id="rId9" Type="http://schemas.openxmlformats.org/officeDocument/2006/relationships/hyperlink" Target="https://www.youtube.com/watch?v=bdp8RdjV6PU" TargetMode="External"/><Relationship Id="rId5" Type="http://schemas.openxmlformats.org/officeDocument/2006/relationships/hyperlink" Target="https://support.apple.com/en-au/120758" TargetMode="External"/><Relationship Id="rId6" Type="http://schemas.openxmlformats.org/officeDocument/2006/relationships/hyperlink" Target="https://passwords.google/" TargetMode="External"/><Relationship Id="rId7" Type="http://schemas.openxmlformats.org/officeDocument/2006/relationships/hyperlink" Target="https://nordpass.com/blog/passkey-vs-password/" TargetMode="External"/><Relationship Id="rId8" Type="http://schemas.openxmlformats.org/officeDocument/2006/relationships/hyperlink" Target="https://www.youtube.com/watch?v=QYdHm7zoF_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2xdV-xut7EQ" TargetMode="External"/><Relationship Id="rId4" Type="http://schemas.openxmlformats.org/officeDocument/2006/relationships/hyperlink" Target="https://www.youtube.com/watch?v=bdp8RdjV6P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Digital Connect</a:t>
            </a:r>
            <a:endParaRPr/>
          </a:p>
        </p:txBody>
      </p:sp>
      <p:sp>
        <p:nvSpPr>
          <p:cNvPr id="59" name="Google Shape;59;p13"/>
          <p:cNvSpPr txBox="1"/>
          <p:nvPr>
            <p:ph idx="1" type="subTitle"/>
          </p:nvPr>
        </p:nvSpPr>
        <p:spPr>
          <a:xfrm>
            <a:off x="311700" y="2834125"/>
            <a:ext cx="8520600" cy="1161600"/>
          </a:xfrm>
          <a:prstGeom prst="rect">
            <a:avLst/>
          </a:prstGeom>
        </p:spPr>
        <p:txBody>
          <a:bodyPr anchorCtr="0" anchor="t" bIns="91425" lIns="91425" spcFirstLastPara="1" rIns="91425" wrap="square" tIns="91425">
            <a:normAutofit fontScale="47500" lnSpcReduction="10000"/>
          </a:bodyPr>
          <a:lstStyle/>
          <a:p>
            <a:pPr indent="0" lvl="0" marL="0" rtl="0" algn="ctr">
              <a:lnSpc>
                <a:spcPct val="150000"/>
              </a:lnSpc>
              <a:spcBef>
                <a:spcPts val="0"/>
              </a:spcBef>
              <a:spcAft>
                <a:spcPts val="0"/>
              </a:spcAft>
              <a:buNone/>
            </a:pPr>
            <a:r>
              <a:rPr lang="en-GB"/>
              <a:t>Mentor</a:t>
            </a:r>
            <a:r>
              <a:rPr lang="en-GB"/>
              <a:t> Upskill Training</a:t>
            </a:r>
            <a:endParaRPr/>
          </a:p>
          <a:p>
            <a:pPr indent="0" lvl="0" marL="0" rtl="0" algn="ctr">
              <a:lnSpc>
                <a:spcPct val="150000"/>
              </a:lnSpc>
              <a:spcBef>
                <a:spcPts val="0"/>
              </a:spcBef>
              <a:spcAft>
                <a:spcPts val="0"/>
              </a:spcAft>
              <a:buNone/>
            </a:pPr>
            <a:r>
              <a:rPr lang="en-GB" sz="4369"/>
              <a:t>Password Management</a:t>
            </a:r>
            <a:endParaRPr sz="4369"/>
          </a:p>
          <a:p>
            <a:pPr indent="0" lvl="0" marL="0" rtl="0" algn="ctr">
              <a:lnSpc>
                <a:spcPct val="150000"/>
              </a:lnSpc>
              <a:spcBef>
                <a:spcPts val="0"/>
              </a:spcBef>
              <a:spcAft>
                <a:spcPts val="0"/>
              </a:spcAft>
              <a:buNone/>
            </a:pPr>
            <a:r>
              <a:rPr lang="en-GB"/>
              <a:t>3 July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 passkeys work?</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GB" sz="1350">
                <a:solidFill>
                  <a:srgbClr val="1C334A"/>
                </a:solidFill>
                <a:highlight>
                  <a:srgbClr val="FFFFFF"/>
                </a:highlight>
              </a:rPr>
              <a:t>Think of passkeys as a pair of keys. One is a private key stored securely on your device or password manager, while the other is a public key held by a company’s website or app.</a:t>
            </a:r>
            <a:endParaRPr sz="1350">
              <a:solidFill>
                <a:srgbClr val="1C334A"/>
              </a:solidFill>
              <a:highlight>
                <a:srgbClr val="FFFFFF"/>
              </a:highlight>
            </a:endParaRPr>
          </a:p>
          <a:p>
            <a:pPr indent="0" lvl="0" marL="0" rtl="0" algn="l">
              <a:lnSpc>
                <a:spcPct val="150000"/>
              </a:lnSpc>
              <a:spcBef>
                <a:spcPts val="1200"/>
              </a:spcBef>
              <a:spcAft>
                <a:spcPts val="0"/>
              </a:spcAft>
              <a:buClr>
                <a:schemeClr val="dk1"/>
              </a:buClr>
              <a:buSzPts val="1100"/>
              <a:buFont typeface="Arial"/>
              <a:buNone/>
            </a:pPr>
            <a:r>
              <a:rPr lang="en-GB" sz="1350">
                <a:solidFill>
                  <a:srgbClr val="1C334A"/>
                </a:solidFill>
                <a:highlight>
                  <a:srgbClr val="FFFFFF"/>
                </a:highlight>
              </a:rPr>
              <a:t>Your passkey acts as an authenticator that proves you are who you say you are. It can be stored on your smartphone, computer or tablet or a </a:t>
            </a:r>
            <a:r>
              <a:rPr lang="en-GB" sz="1350">
                <a:solidFill>
                  <a:srgbClr val="174E89"/>
                </a:solidFill>
                <a:highlight>
                  <a:srgbClr val="FFFFFF"/>
                </a:highlight>
                <a:uFill>
                  <a:noFill/>
                </a:uFill>
                <a:hlinkClick r:id="rId3">
                  <a:extLst>
                    <a:ext uri="{A12FA001-AC4F-418D-AE19-62706E023703}">
                      <ahyp:hlinkClr val="tx"/>
                    </a:ext>
                  </a:extLst>
                </a:hlinkClick>
              </a:rPr>
              <a:t>password manager</a:t>
            </a:r>
            <a:r>
              <a:rPr lang="en-GB" sz="1350">
                <a:solidFill>
                  <a:srgbClr val="1C334A"/>
                </a:solidFill>
                <a:highlight>
                  <a:srgbClr val="FFFFFF"/>
                </a:highlight>
              </a:rPr>
              <a:t>, including built-in versions like iCloud Keychain on Apple devices or Google Password Manager on Android.</a:t>
            </a:r>
            <a:endParaRPr sz="1350">
              <a:solidFill>
                <a:srgbClr val="1C334A"/>
              </a:solidFill>
              <a:highlight>
                <a:srgbClr val="FFFFFF"/>
              </a:highlight>
            </a:endParaRPr>
          </a:p>
          <a:p>
            <a:pPr indent="0" lvl="0" marL="0" rtl="0" algn="l">
              <a:lnSpc>
                <a:spcPct val="150000"/>
              </a:lnSpc>
              <a:spcBef>
                <a:spcPts val="1200"/>
              </a:spcBef>
              <a:spcAft>
                <a:spcPts val="0"/>
              </a:spcAft>
              <a:buClr>
                <a:schemeClr val="dk1"/>
              </a:buClr>
              <a:buSzPts val="1100"/>
              <a:buFont typeface="Arial"/>
              <a:buNone/>
            </a:pPr>
            <a:r>
              <a:rPr lang="en-GB" sz="1350">
                <a:solidFill>
                  <a:srgbClr val="1C334A"/>
                </a:solidFill>
                <a:highlight>
                  <a:srgbClr val="FFFFFF"/>
                </a:highlight>
              </a:rPr>
              <a:t>When you sign in to a website or app the two keys ‘talk’ to each other to verify your identity, when there’s a match they allow you access to your account.</a:t>
            </a:r>
            <a:endParaRPr sz="1350">
              <a:solidFill>
                <a:srgbClr val="1C334A"/>
              </a:solidFill>
              <a:highlight>
                <a:srgbClr val="FFFFFF"/>
              </a:highlight>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Benefits of passkeys</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1800"/>
              </a:spcBef>
              <a:spcAft>
                <a:spcPts val="0"/>
              </a:spcAft>
              <a:buClr>
                <a:schemeClr val="dk1"/>
              </a:buClr>
              <a:buSzPct val="40986"/>
              <a:buFont typeface="Arial"/>
              <a:buNone/>
            </a:pPr>
            <a:r>
              <a:t/>
            </a:r>
            <a:endParaRPr b="1" sz="2683">
              <a:highlight>
                <a:srgbClr val="FFFFFF"/>
              </a:highlight>
            </a:endParaRPr>
          </a:p>
          <a:p>
            <a:pPr indent="0" lvl="0" marL="0" rtl="0" algn="l">
              <a:lnSpc>
                <a:spcPct val="150000"/>
              </a:lnSpc>
              <a:spcBef>
                <a:spcPts val="400"/>
              </a:spcBef>
              <a:spcAft>
                <a:spcPts val="0"/>
              </a:spcAft>
              <a:buNone/>
            </a:pPr>
            <a:r>
              <a:rPr lang="en-GB" sz="1933">
                <a:highlight>
                  <a:srgbClr val="FFFFFF"/>
                </a:highlight>
              </a:rPr>
              <a:t>Passkeys combat some of the frustrations that come with passwords, including having to create or memorise passwords each time you want to access your online accounts. Password managers are designed to help with this and are a secure option, however with passkeys no passwords are required and they’re not shared with the website or app you’re accessing.</a:t>
            </a:r>
            <a:endParaRPr sz="1933">
              <a:highlight>
                <a:srgbClr val="FFFFFF"/>
              </a:highlight>
            </a:endParaRPr>
          </a:p>
          <a:p>
            <a:pPr indent="0" lvl="0" marL="0" rtl="0" algn="l">
              <a:lnSpc>
                <a:spcPct val="150000"/>
              </a:lnSpc>
              <a:spcBef>
                <a:spcPts val="1200"/>
              </a:spcBef>
              <a:spcAft>
                <a:spcPts val="0"/>
              </a:spcAft>
              <a:buClr>
                <a:schemeClr val="dk1"/>
              </a:buClr>
              <a:buSzPct val="56882"/>
              <a:buFont typeface="Arial"/>
              <a:buNone/>
            </a:pPr>
            <a:r>
              <a:t/>
            </a:r>
            <a:endParaRPr sz="1933">
              <a:highlight>
                <a:srgbClr val="FFFFFF"/>
              </a:highlight>
            </a:endParaRPr>
          </a:p>
          <a:p>
            <a:pPr indent="0" lvl="0" marL="0" rtl="0" algn="l">
              <a:lnSpc>
                <a:spcPct val="150000"/>
              </a:lnSpc>
              <a:spcBef>
                <a:spcPts val="1200"/>
              </a:spcBef>
              <a:spcAft>
                <a:spcPts val="1200"/>
              </a:spcAft>
              <a:buNone/>
            </a:pPr>
            <a:r>
              <a:rPr lang="en-GB" sz="1933">
                <a:highlight>
                  <a:srgbClr val="FFFFFF"/>
                </a:highlight>
              </a:rPr>
              <a:t>One of the biggest benefits of passkeys is they are more secure than passwords. That’s because passkeys only work with the website or app they’ve been created for, meaning they won’t work with </a:t>
            </a:r>
            <a:r>
              <a:rPr lang="en-GB" sz="1933">
                <a:highlight>
                  <a:srgbClr val="FFFFFF"/>
                </a:highlight>
                <a:uFill>
                  <a:noFill/>
                </a:uFill>
                <a:hlinkClick r:id="rId3"/>
              </a:rPr>
              <a:t>fake websites </a:t>
            </a:r>
            <a:r>
              <a:rPr lang="en-GB" sz="1933">
                <a:highlight>
                  <a:srgbClr val="FFFFFF"/>
                </a:highlight>
              </a:rPr>
              <a:t>that try to capture your sign in credentials.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Passkey vs Password</a:t>
            </a:r>
            <a:endParaRPr/>
          </a:p>
        </p:txBody>
      </p:sp>
      <p:pic>
        <p:nvPicPr>
          <p:cNvPr id="126" name="Google Shape;126;p24"/>
          <p:cNvPicPr preferRelativeResize="0"/>
          <p:nvPr/>
        </p:nvPicPr>
        <p:blipFill>
          <a:blip r:embed="rId3">
            <a:alphaModFix/>
          </a:blip>
          <a:stretch>
            <a:fillRect/>
          </a:stretch>
        </p:blipFill>
        <p:spPr>
          <a:xfrm>
            <a:off x="623900" y="1722374"/>
            <a:ext cx="7896202" cy="2880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p:nvPr/>
        </p:nvSpPr>
        <p:spPr>
          <a:xfrm>
            <a:off x="1320425" y="1762775"/>
            <a:ext cx="6661500" cy="17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25"/>
          <p:cNvSpPr txBox="1"/>
          <p:nvPr>
            <p:ph type="title"/>
          </p:nvPr>
        </p:nvSpPr>
        <p:spPr>
          <a:xfrm>
            <a:off x="1320300" y="2150850"/>
            <a:ext cx="66615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Password Managers </a:t>
            </a:r>
            <a:endParaRPr/>
          </a:p>
          <a:p>
            <a:pPr indent="0" lvl="0" marL="0" rtl="0" algn="ctr">
              <a:spcBef>
                <a:spcPts val="0"/>
              </a:spcBef>
              <a:spcAft>
                <a:spcPts val="0"/>
              </a:spcAft>
              <a:buNone/>
            </a:pPr>
            <a:r>
              <a:rPr lang="en-GB"/>
              <a:t>available on your mobile device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Apple</a:t>
            </a:r>
            <a:endParaRPr/>
          </a:p>
        </p:txBody>
      </p:sp>
      <p:sp>
        <p:nvSpPr>
          <p:cNvPr id="138" name="Google Shape;138;p26"/>
          <p:cNvSpPr txBox="1"/>
          <p:nvPr>
            <p:ph idx="1" type="body"/>
          </p:nvPr>
        </p:nvSpPr>
        <p:spPr>
          <a:xfrm>
            <a:off x="311700" y="1152475"/>
            <a:ext cx="47490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GB"/>
              <a:t>Passwords</a:t>
            </a:r>
            <a:r>
              <a:rPr lang="en-GB"/>
              <a:t> App previously known as ‘keychain’ in the Settings menu.</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Some areas to get familiar with:</a:t>
            </a:r>
            <a:endParaRPr/>
          </a:p>
          <a:p>
            <a:pPr indent="-317182" lvl="0" marL="457200" rtl="0" algn="l">
              <a:lnSpc>
                <a:spcPct val="150000"/>
              </a:lnSpc>
              <a:spcBef>
                <a:spcPts val="1200"/>
              </a:spcBef>
              <a:spcAft>
                <a:spcPts val="0"/>
              </a:spcAft>
              <a:buSzPct val="100000"/>
              <a:buChar char="●"/>
            </a:pPr>
            <a:r>
              <a:rPr lang="en-GB"/>
              <a:t>Passwords app</a:t>
            </a:r>
            <a:endParaRPr/>
          </a:p>
          <a:p>
            <a:pPr indent="-317182" lvl="0" marL="457200" rtl="0" algn="l">
              <a:lnSpc>
                <a:spcPct val="150000"/>
              </a:lnSpc>
              <a:spcBef>
                <a:spcPts val="0"/>
              </a:spcBef>
              <a:spcAft>
                <a:spcPts val="0"/>
              </a:spcAft>
              <a:buSzPct val="100000"/>
              <a:buChar char="●"/>
            </a:pPr>
            <a:r>
              <a:rPr lang="en-GB"/>
              <a:t>Settings &gt; Apps &gt; Passwords</a:t>
            </a:r>
            <a:endParaRPr/>
          </a:p>
          <a:p>
            <a:pPr indent="-317182" lvl="0" marL="457200" rtl="0" algn="l">
              <a:lnSpc>
                <a:spcPct val="150000"/>
              </a:lnSpc>
              <a:spcBef>
                <a:spcPts val="0"/>
              </a:spcBef>
              <a:spcAft>
                <a:spcPts val="0"/>
              </a:spcAft>
              <a:buSzPct val="100000"/>
              <a:buChar char="●"/>
            </a:pPr>
            <a:r>
              <a:rPr lang="en-GB"/>
              <a:t>Settings &gt; General &gt; Autofill &amp; Passwords</a:t>
            </a:r>
            <a:endParaRPr/>
          </a:p>
          <a:p>
            <a:pPr indent="-317182" lvl="0" marL="457200" rtl="0" algn="l">
              <a:lnSpc>
                <a:spcPct val="150000"/>
              </a:lnSpc>
              <a:spcBef>
                <a:spcPts val="0"/>
              </a:spcBef>
              <a:spcAft>
                <a:spcPts val="0"/>
              </a:spcAft>
              <a:buSzPct val="100000"/>
              <a:buChar char="●"/>
            </a:pPr>
            <a:r>
              <a:rPr lang="en-GB"/>
              <a:t>Settings &gt; Apple Account/ID &gt; iCloud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File:Passwords iOS.svg - Wikimedia Commons" id="139" name="Google Shape;139;p26"/>
          <p:cNvPicPr preferRelativeResize="0"/>
          <p:nvPr/>
        </p:nvPicPr>
        <p:blipFill>
          <a:blip r:embed="rId3">
            <a:alphaModFix/>
          </a:blip>
          <a:stretch>
            <a:fillRect/>
          </a:stretch>
        </p:blipFill>
        <p:spPr>
          <a:xfrm>
            <a:off x="5190076" y="1335551"/>
            <a:ext cx="1302426" cy="1302426"/>
          </a:xfrm>
          <a:prstGeom prst="rect">
            <a:avLst/>
          </a:prstGeom>
          <a:noFill/>
          <a:ln>
            <a:noFill/>
          </a:ln>
          <a:effectLst>
            <a:outerShdw blurRad="57150" rotWithShape="0" algn="bl" dir="5400000" dist="19050">
              <a:srgbClr val="000000">
                <a:alpha val="50000"/>
              </a:srgbClr>
            </a:outerShdw>
          </a:effectLst>
        </p:spPr>
      </p:pic>
      <p:pic>
        <p:nvPicPr>
          <p:cNvPr id="140" name="Google Shape;140;p26" title="IMG_C4E026874D58-1.jpeg"/>
          <p:cNvPicPr preferRelativeResize="0"/>
          <p:nvPr/>
        </p:nvPicPr>
        <p:blipFill>
          <a:blip r:embed="rId4">
            <a:alphaModFix/>
          </a:blip>
          <a:stretch>
            <a:fillRect/>
          </a:stretch>
        </p:blipFill>
        <p:spPr>
          <a:xfrm>
            <a:off x="6830524" y="1335550"/>
            <a:ext cx="1466801" cy="31788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Android</a:t>
            </a:r>
            <a:endParaRPr/>
          </a:p>
        </p:txBody>
      </p:sp>
      <p:sp>
        <p:nvSpPr>
          <p:cNvPr id="146" name="Google Shape;146;p27"/>
          <p:cNvSpPr txBox="1"/>
          <p:nvPr>
            <p:ph idx="1" type="body"/>
          </p:nvPr>
        </p:nvSpPr>
        <p:spPr>
          <a:xfrm>
            <a:off x="311700" y="1152475"/>
            <a:ext cx="33195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t>Password manager within the Chrome app</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Use the 3 little dots to access the ‘Google Password Manager’ - usually in the top right of your screen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u="sng">
                <a:solidFill>
                  <a:schemeClr val="hlink"/>
                </a:solidFill>
                <a:hlinkClick r:id="rId3"/>
              </a:rPr>
              <a:t>https://passwords.google/</a:t>
            </a:r>
            <a:r>
              <a:rPr lang="en-GB"/>
              <a:t> </a:t>
            </a:r>
            <a:endParaRPr/>
          </a:p>
        </p:txBody>
      </p:sp>
      <p:pic>
        <p:nvPicPr>
          <p:cNvPr id="147" name="Google Shape;147;p27" title="Screenshot 2025-07-02 at 2.15.57 pm.png"/>
          <p:cNvPicPr preferRelativeResize="0"/>
          <p:nvPr/>
        </p:nvPicPr>
        <p:blipFill>
          <a:blip r:embed="rId4">
            <a:alphaModFix/>
          </a:blip>
          <a:stretch>
            <a:fillRect/>
          </a:stretch>
        </p:blipFill>
        <p:spPr>
          <a:xfrm>
            <a:off x="4397600" y="1152475"/>
            <a:ext cx="4366003" cy="382097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Let’s practice!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p:nvPr/>
        </p:nvSpPr>
        <p:spPr>
          <a:xfrm>
            <a:off x="1320425" y="1762775"/>
            <a:ext cx="6661500" cy="17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Things to remember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Common challenges / barriers</a:t>
            </a:r>
            <a:endParaRPr/>
          </a:p>
        </p:txBody>
      </p:sp>
      <p:sp>
        <p:nvSpPr>
          <p:cNvPr id="164" name="Google Shape;164;p30"/>
          <p:cNvSpPr txBox="1"/>
          <p:nvPr>
            <p:ph idx="1" type="body"/>
          </p:nvPr>
        </p:nvSpPr>
        <p:spPr>
          <a:xfrm>
            <a:off x="311700" y="1152475"/>
            <a:ext cx="49371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GB"/>
              <a:t>Resistance</a:t>
            </a:r>
            <a:r>
              <a:rPr lang="en-GB"/>
              <a:t> to change</a:t>
            </a:r>
            <a:endParaRPr/>
          </a:p>
          <a:p>
            <a:pPr indent="-342900" lvl="0" marL="457200" rtl="0" algn="l">
              <a:lnSpc>
                <a:spcPct val="150000"/>
              </a:lnSpc>
              <a:spcBef>
                <a:spcPts val="0"/>
              </a:spcBef>
              <a:spcAft>
                <a:spcPts val="0"/>
              </a:spcAft>
              <a:buSzPts val="1800"/>
              <a:buChar char="●"/>
            </a:pPr>
            <a:r>
              <a:rPr lang="en-GB"/>
              <a:t>Security concerns</a:t>
            </a:r>
            <a:endParaRPr/>
          </a:p>
          <a:p>
            <a:pPr indent="-342900" lvl="0" marL="457200" rtl="0" algn="l">
              <a:lnSpc>
                <a:spcPct val="150000"/>
              </a:lnSpc>
              <a:spcBef>
                <a:spcPts val="0"/>
              </a:spcBef>
              <a:spcAft>
                <a:spcPts val="0"/>
              </a:spcAft>
              <a:buSzPts val="1800"/>
              <a:buChar char="●"/>
            </a:pPr>
            <a:r>
              <a:rPr lang="en-GB"/>
              <a:t>Fear of setup / process</a:t>
            </a:r>
            <a:endParaRPr/>
          </a:p>
          <a:p>
            <a:pPr indent="-342900" lvl="0" marL="457200" rtl="0" algn="l">
              <a:lnSpc>
                <a:spcPct val="150000"/>
              </a:lnSpc>
              <a:spcBef>
                <a:spcPts val="0"/>
              </a:spcBef>
              <a:spcAft>
                <a:spcPts val="0"/>
              </a:spcAft>
              <a:buSzPts val="1800"/>
              <a:buChar char="●"/>
            </a:pPr>
            <a:r>
              <a:rPr lang="en-GB"/>
              <a:t>Password </a:t>
            </a:r>
            <a:r>
              <a:rPr lang="en-GB"/>
              <a:t>check up</a:t>
            </a:r>
            <a:r>
              <a:rPr lang="en-GB"/>
              <a:t> / alert prompts change on website - can be complicated</a:t>
            </a:r>
            <a:endParaRPr/>
          </a:p>
          <a:p>
            <a:pPr indent="0" lvl="0" marL="0" rtl="0" algn="l">
              <a:spcBef>
                <a:spcPts val="1200"/>
              </a:spcBef>
              <a:spcAft>
                <a:spcPts val="1200"/>
              </a:spcAft>
              <a:buNone/>
            </a:pPr>
            <a:r>
              <a:t/>
            </a:r>
            <a:endParaRPr/>
          </a:p>
        </p:txBody>
      </p:sp>
      <p:pic>
        <p:nvPicPr>
          <p:cNvPr id="165" name="Google Shape;165;p30" title="IMG_F1CACD1DB4FC-1.jpeg"/>
          <p:cNvPicPr preferRelativeResize="0"/>
          <p:nvPr/>
        </p:nvPicPr>
        <p:blipFill>
          <a:blip r:embed="rId3">
            <a:alphaModFix/>
          </a:blip>
          <a:stretch>
            <a:fillRect/>
          </a:stretch>
        </p:blipFill>
        <p:spPr>
          <a:xfrm>
            <a:off x="7447424" y="1152475"/>
            <a:ext cx="1617025" cy="3504425"/>
          </a:xfrm>
          <a:prstGeom prst="rect">
            <a:avLst/>
          </a:prstGeom>
          <a:noFill/>
          <a:ln>
            <a:noFill/>
          </a:ln>
        </p:spPr>
      </p:pic>
      <p:pic>
        <p:nvPicPr>
          <p:cNvPr id="166" name="Google Shape;166;p30" title="IMG_5918.JPG"/>
          <p:cNvPicPr preferRelativeResize="0"/>
          <p:nvPr/>
        </p:nvPicPr>
        <p:blipFill rotWithShape="1">
          <a:blip r:embed="rId4">
            <a:alphaModFix/>
          </a:blip>
          <a:srcRect b="3866" l="14546" r="15587" t="6002"/>
          <a:stretch/>
        </p:blipFill>
        <p:spPr>
          <a:xfrm>
            <a:off x="5370100" y="1612200"/>
            <a:ext cx="1793576" cy="308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Before we tackle </a:t>
            </a:r>
            <a:r>
              <a:rPr lang="en-GB"/>
              <a:t>Password Managers</a:t>
            </a:r>
            <a:r>
              <a:rPr lang="en-GB"/>
              <a:t> </a:t>
            </a:r>
            <a:r>
              <a:rPr lang="en-GB"/>
              <a:t>next month</a:t>
            </a:r>
            <a:endParaRPr/>
          </a:p>
        </p:txBody>
      </p:sp>
      <p:sp>
        <p:nvSpPr>
          <p:cNvPr id="172" name="Google Shape;17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GB"/>
              <a:t>Passwords are a sensitive topic</a:t>
            </a:r>
            <a:endParaRPr/>
          </a:p>
          <a:p>
            <a:pPr indent="-342900" lvl="0" marL="457200" rtl="0" algn="l">
              <a:lnSpc>
                <a:spcPct val="150000"/>
              </a:lnSpc>
              <a:spcBef>
                <a:spcPts val="0"/>
              </a:spcBef>
              <a:spcAft>
                <a:spcPts val="0"/>
              </a:spcAft>
              <a:buSzPts val="1800"/>
              <a:buChar char="●"/>
            </a:pPr>
            <a:r>
              <a:rPr lang="en-GB"/>
              <a:t>Password management is complicated - remember the ‘frog’</a:t>
            </a:r>
            <a:endParaRPr/>
          </a:p>
          <a:p>
            <a:pPr indent="-342900" lvl="0" marL="457200" rtl="0" algn="l">
              <a:lnSpc>
                <a:spcPct val="150000"/>
              </a:lnSpc>
              <a:spcBef>
                <a:spcPts val="0"/>
              </a:spcBef>
              <a:spcAft>
                <a:spcPts val="0"/>
              </a:spcAft>
              <a:buSzPts val="1800"/>
              <a:buChar char="●"/>
            </a:pPr>
            <a:r>
              <a:rPr lang="en-GB"/>
              <a:t>What works for learners is ok. Our role is to build awareness and </a:t>
            </a:r>
            <a:r>
              <a:rPr lang="en-GB"/>
              <a:t>confidence. </a:t>
            </a:r>
            <a:endParaRPr/>
          </a:p>
          <a:p>
            <a:pPr indent="-342900" lvl="0" marL="457200" rtl="0" algn="l">
              <a:lnSpc>
                <a:spcPct val="150000"/>
              </a:lnSpc>
              <a:spcBef>
                <a:spcPts val="0"/>
              </a:spcBef>
              <a:spcAft>
                <a:spcPts val="0"/>
              </a:spcAft>
              <a:buSzPts val="1800"/>
              <a:buChar char="●"/>
            </a:pPr>
            <a:r>
              <a:rPr lang="en-GB"/>
              <a:t>Explain benefits / compared to what</a:t>
            </a:r>
            <a:endParaRPr/>
          </a:p>
          <a:p>
            <a:pPr indent="-342900" lvl="0" marL="457200" rtl="0" algn="l">
              <a:lnSpc>
                <a:spcPct val="150000"/>
              </a:lnSpc>
              <a:spcBef>
                <a:spcPts val="0"/>
              </a:spcBef>
              <a:spcAft>
                <a:spcPts val="0"/>
              </a:spcAft>
              <a:buSzPts val="1800"/>
              <a:buChar char="●"/>
            </a:pPr>
            <a:r>
              <a:rPr lang="en-GB"/>
              <a:t>Security concerns / scam prevention</a:t>
            </a:r>
            <a:endParaRPr/>
          </a:p>
          <a:p>
            <a:pPr indent="-342900" lvl="0" marL="457200" rtl="0" algn="l">
              <a:lnSpc>
                <a:spcPct val="150000"/>
              </a:lnSpc>
              <a:spcBef>
                <a:spcPts val="0"/>
              </a:spcBef>
              <a:spcAft>
                <a:spcPts val="0"/>
              </a:spcAft>
              <a:buSzPts val="1800"/>
              <a:buChar char="●"/>
            </a:pPr>
            <a:r>
              <a:rPr lang="en-GB"/>
              <a:t>Be </a:t>
            </a:r>
            <a:r>
              <a:rPr lang="en-GB"/>
              <a:t>comfortable</a:t>
            </a:r>
            <a:r>
              <a:rPr lang="en-GB"/>
              <a:t> with your own process / phone</a:t>
            </a:r>
            <a:endParaRPr/>
          </a:p>
          <a:p>
            <a:pPr indent="-342900" lvl="0" marL="457200" rtl="0" algn="l">
              <a:lnSpc>
                <a:spcPct val="150000"/>
              </a:lnSpc>
              <a:spcBef>
                <a:spcPts val="0"/>
              </a:spcBef>
              <a:spcAft>
                <a:spcPts val="0"/>
              </a:spcAft>
              <a:buSzPts val="1800"/>
              <a:buChar char="●"/>
            </a:pPr>
            <a:r>
              <a:rPr lang="en-GB"/>
              <a:t>If you aren’t sure, ask!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GB"/>
              <a:t>Why do we need to manage passwords?</a:t>
            </a:r>
            <a:endParaRPr/>
          </a:p>
          <a:p>
            <a:pPr indent="-342900" lvl="0" marL="457200" rtl="0" algn="l">
              <a:lnSpc>
                <a:spcPct val="150000"/>
              </a:lnSpc>
              <a:spcBef>
                <a:spcPts val="0"/>
              </a:spcBef>
              <a:spcAft>
                <a:spcPts val="0"/>
              </a:spcAft>
              <a:buSzPts val="1800"/>
              <a:buChar char="●"/>
            </a:pPr>
            <a:r>
              <a:rPr lang="en-GB"/>
              <a:t>What is a Password Manager</a:t>
            </a:r>
            <a:endParaRPr/>
          </a:p>
          <a:p>
            <a:pPr indent="-342900" lvl="0" marL="457200" rtl="0" algn="l">
              <a:lnSpc>
                <a:spcPct val="150000"/>
              </a:lnSpc>
              <a:spcBef>
                <a:spcPts val="0"/>
              </a:spcBef>
              <a:spcAft>
                <a:spcPts val="0"/>
              </a:spcAft>
              <a:buSzPts val="1800"/>
              <a:buChar char="●"/>
            </a:pPr>
            <a:r>
              <a:rPr lang="en-GB"/>
              <a:t>Password vs Passkey</a:t>
            </a:r>
            <a:endParaRPr/>
          </a:p>
          <a:p>
            <a:pPr indent="-342900" lvl="0" marL="457200" rtl="0" algn="l">
              <a:lnSpc>
                <a:spcPct val="150000"/>
              </a:lnSpc>
              <a:spcBef>
                <a:spcPts val="0"/>
              </a:spcBef>
              <a:spcAft>
                <a:spcPts val="0"/>
              </a:spcAft>
              <a:buSzPts val="1800"/>
              <a:buChar char="●"/>
            </a:pPr>
            <a:r>
              <a:rPr lang="en-GB"/>
              <a:t>Apple and Android password managers</a:t>
            </a:r>
            <a:endParaRPr/>
          </a:p>
          <a:p>
            <a:pPr indent="-342900" lvl="0" marL="457200" rtl="0" algn="l">
              <a:lnSpc>
                <a:spcPct val="150000"/>
              </a:lnSpc>
              <a:spcBef>
                <a:spcPts val="0"/>
              </a:spcBef>
              <a:spcAft>
                <a:spcPts val="0"/>
              </a:spcAft>
              <a:buSzPts val="1800"/>
              <a:buChar char="●"/>
            </a:pPr>
            <a:r>
              <a:rPr lang="en-GB"/>
              <a:t>Practice!</a:t>
            </a:r>
            <a:endParaRPr/>
          </a:p>
          <a:p>
            <a:pPr indent="-342900" lvl="0" marL="457200" rtl="0" algn="l">
              <a:lnSpc>
                <a:spcPct val="150000"/>
              </a:lnSpc>
              <a:spcBef>
                <a:spcPts val="0"/>
              </a:spcBef>
              <a:spcAft>
                <a:spcPts val="0"/>
              </a:spcAft>
              <a:buSzPts val="1800"/>
              <a:buChar char="●"/>
            </a:pPr>
            <a:r>
              <a:rPr lang="en-GB"/>
              <a:t>Things to remember</a:t>
            </a:r>
            <a:endParaRPr/>
          </a:p>
          <a:p>
            <a:pPr indent="-342900" lvl="0" marL="457200" rtl="0" algn="l">
              <a:lnSpc>
                <a:spcPct val="150000"/>
              </a:lnSpc>
              <a:spcBef>
                <a:spcPts val="0"/>
              </a:spcBef>
              <a:spcAft>
                <a:spcPts val="0"/>
              </a:spcAft>
              <a:buSzPts val="1800"/>
              <a:buChar char="●"/>
            </a:pPr>
            <a:r>
              <a:rPr lang="en-GB"/>
              <a:t>Resources</a:t>
            </a:r>
            <a:endParaRPr/>
          </a:p>
          <a:p>
            <a:pPr indent="-342900" lvl="0" marL="457200" rtl="0" algn="l">
              <a:lnSpc>
                <a:spcPct val="150000"/>
              </a:lnSpc>
              <a:spcBef>
                <a:spcPts val="0"/>
              </a:spcBef>
              <a:spcAft>
                <a:spcPts val="0"/>
              </a:spcAft>
              <a:buSzPts val="1800"/>
              <a:buChar char="●"/>
            </a:pPr>
            <a:r>
              <a:rPr lang="en-GB"/>
              <a:t>Discussion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Resources</a:t>
            </a:r>
            <a:endParaRPr/>
          </a:p>
        </p:txBody>
      </p:sp>
      <p:sp>
        <p:nvSpPr>
          <p:cNvPr id="178" name="Google Shape;17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b="1" lang="en-GB"/>
              <a:t>Be Connected</a:t>
            </a:r>
            <a:r>
              <a:rPr lang="en-GB"/>
              <a:t>: </a:t>
            </a:r>
            <a:endParaRPr/>
          </a:p>
          <a:p>
            <a:pPr indent="0" lvl="0" marL="0" rtl="0" algn="l">
              <a:spcBef>
                <a:spcPts val="1200"/>
              </a:spcBef>
              <a:spcAft>
                <a:spcPts val="0"/>
              </a:spcAft>
              <a:buNone/>
            </a:pPr>
            <a:r>
              <a:rPr lang="en-GB" u="sng">
                <a:solidFill>
                  <a:schemeClr val="hlink"/>
                </a:solidFill>
                <a:hlinkClick r:id="rId3"/>
              </a:rPr>
              <a:t>https://beconnected.esafety.gov.au/topic-library/advanced-online-security/managing-passwords</a:t>
            </a:r>
            <a:endParaRPr/>
          </a:p>
          <a:p>
            <a:pPr indent="0" lvl="0" marL="0" rtl="0" algn="l">
              <a:spcBef>
                <a:spcPts val="1200"/>
              </a:spcBef>
              <a:spcAft>
                <a:spcPts val="0"/>
              </a:spcAft>
              <a:buNone/>
            </a:pPr>
            <a:r>
              <a:rPr lang="en-GB" u="sng">
                <a:solidFill>
                  <a:schemeClr val="hlink"/>
                </a:solidFill>
                <a:hlinkClick r:id="rId4"/>
              </a:rPr>
              <a:t>https://beconnected.esafety.gov.au/topic-library/articles-and-tips/how-to-create-a-passkey-in-mygov</a:t>
            </a:r>
            <a:r>
              <a:rPr lang="en-GB"/>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Apple Passwords App: </a:t>
            </a:r>
            <a:r>
              <a:rPr lang="en-GB" u="sng">
                <a:solidFill>
                  <a:schemeClr val="hlink"/>
                </a:solidFill>
                <a:hlinkClick r:id="rId5"/>
              </a:rPr>
              <a:t>https://support.apple.com/en-au/120758</a:t>
            </a:r>
            <a:r>
              <a:rPr lang="en-GB"/>
              <a:t> </a:t>
            </a:r>
            <a:endParaRPr/>
          </a:p>
          <a:p>
            <a:pPr indent="0" lvl="0" marL="0" rtl="0" algn="l">
              <a:spcBef>
                <a:spcPts val="1200"/>
              </a:spcBef>
              <a:spcAft>
                <a:spcPts val="0"/>
              </a:spcAft>
              <a:buNone/>
            </a:pPr>
            <a:r>
              <a:rPr lang="en-GB"/>
              <a:t>Google Password Manager: </a:t>
            </a:r>
            <a:r>
              <a:rPr lang="en-GB" u="sng">
                <a:solidFill>
                  <a:schemeClr val="accent5"/>
                </a:solidFill>
                <a:hlinkClick r:id="rId6">
                  <a:extLst>
                    <a:ext uri="{A12FA001-AC4F-418D-AE19-62706E023703}">
                      <ahyp:hlinkClr val="tx"/>
                    </a:ext>
                  </a:extLst>
                </a:hlinkClick>
              </a:rPr>
              <a:t>https://passwords.google/</a:t>
            </a:r>
            <a:r>
              <a:rPr lang="en-GB"/>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t>Passwords vs passkeys</a:t>
            </a:r>
            <a:r>
              <a:rPr lang="en-GB"/>
              <a:t>: </a:t>
            </a:r>
            <a:endParaRPr/>
          </a:p>
          <a:p>
            <a:pPr indent="0" lvl="0" marL="0" rtl="0" algn="l">
              <a:spcBef>
                <a:spcPts val="1200"/>
              </a:spcBef>
              <a:spcAft>
                <a:spcPts val="0"/>
              </a:spcAft>
              <a:buNone/>
            </a:pPr>
            <a:r>
              <a:rPr lang="en-GB" u="sng">
                <a:solidFill>
                  <a:schemeClr val="hlink"/>
                </a:solidFill>
                <a:hlinkClick r:id="rId7"/>
              </a:rPr>
              <a:t>https://nordpass.com/blog/passkey-vs-password/</a:t>
            </a:r>
            <a:r>
              <a:rPr lang="en-GB"/>
              <a:t> </a:t>
            </a:r>
            <a:endParaRPr/>
          </a:p>
          <a:p>
            <a:pPr indent="0" lvl="0" marL="0" rtl="0" algn="l">
              <a:spcBef>
                <a:spcPts val="1200"/>
              </a:spcBef>
              <a:spcAft>
                <a:spcPts val="0"/>
              </a:spcAft>
              <a:buNone/>
            </a:pPr>
            <a:r>
              <a:rPr lang="en-GB" u="sng">
                <a:solidFill>
                  <a:schemeClr val="hlink"/>
                </a:solidFill>
                <a:hlinkClick r:id="rId8"/>
              </a:rPr>
              <a:t>https://www.youtube.com/watch?v=QYdHm7zoF_M</a:t>
            </a:r>
            <a:r>
              <a:rPr lang="en-GB"/>
              <a:t> </a:t>
            </a:r>
            <a:endParaRPr/>
          </a:p>
          <a:p>
            <a:pPr indent="0" lvl="0" marL="0" rtl="0" algn="l">
              <a:spcBef>
                <a:spcPts val="1200"/>
              </a:spcBef>
              <a:spcAft>
                <a:spcPts val="0"/>
              </a:spcAft>
              <a:buNone/>
            </a:pPr>
            <a:r>
              <a:rPr lang="en-GB" u="sng">
                <a:solidFill>
                  <a:schemeClr val="hlink"/>
                </a:solidFill>
                <a:hlinkClick r:id="rId9"/>
              </a:rPr>
              <a:t>https://www.youtube.com/watch?v=bdp8RdjV6PU</a:t>
            </a:r>
            <a:r>
              <a:rPr lang="en-GB"/>
              <a:t> Microsoft - simple </a:t>
            </a:r>
            <a:r>
              <a:rPr lang="en-GB"/>
              <a:t>explanation</a:t>
            </a:r>
            <a:r>
              <a:rPr lang="en-GB"/>
              <a:t> 3:54</a:t>
            </a:r>
            <a:endParaRPr/>
          </a:p>
          <a:p>
            <a:pPr indent="0" lvl="0" marL="0" rtl="0" algn="l">
              <a:spcBef>
                <a:spcPts val="1200"/>
              </a:spcBef>
              <a:spcAft>
                <a:spcPts val="1200"/>
              </a:spcAft>
              <a:buNone/>
            </a:pPr>
            <a:r>
              <a:rPr lang="en-GB" u="sng">
                <a:solidFill>
                  <a:schemeClr val="hlink"/>
                </a:solidFill>
                <a:hlinkClick r:id="rId10"/>
              </a:rPr>
              <a:t>https://www.youtube.com/watch?v=SF8ueIn2Nlc</a:t>
            </a:r>
            <a:r>
              <a:rPr lang="en-GB"/>
              <a:t> Chrome - passkeys simply explained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p:nvPr/>
        </p:nvSpPr>
        <p:spPr>
          <a:xfrm>
            <a:off x="1320425" y="1762775"/>
            <a:ext cx="6661500" cy="17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Discussion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Why do we need to worry about Passwords?</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Passwords are the primary method of </a:t>
            </a:r>
            <a:r>
              <a:rPr b="1" lang="en-GB"/>
              <a:t>securing access to our digital lives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It's crucial to treat them with care because compromised passwords can lead to serious consequences, including identity theft, financial loss, and reputational damage. </a:t>
            </a:r>
            <a:endParaRPr/>
          </a:p>
          <a:p>
            <a:pPr indent="0" lvl="0" marL="0" rtl="0" algn="l">
              <a:spcBef>
                <a:spcPts val="1200"/>
              </a:spcBef>
              <a:spcAft>
                <a:spcPts val="1200"/>
              </a:spcAft>
              <a:buNone/>
            </a:pPr>
            <a:r>
              <a:rPr lang="en-GB"/>
              <a:t>Weak passwords or reused passwords across multiple sites make it easier for malicious actors to gain unauthorised access to personal information, accounts, and devices.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p:nvPr/>
        </p:nvSpPr>
        <p:spPr>
          <a:xfrm>
            <a:off x="1320425" y="1762775"/>
            <a:ext cx="6661500" cy="17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Password Managers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a password manager?</a:t>
            </a:r>
            <a:endParaRPr/>
          </a:p>
        </p:txBody>
      </p:sp>
      <p:sp>
        <p:nvSpPr>
          <p:cNvPr id="83" name="Google Shape;83;p17"/>
          <p:cNvSpPr txBox="1"/>
          <p:nvPr>
            <p:ph idx="1" type="body"/>
          </p:nvPr>
        </p:nvSpPr>
        <p:spPr>
          <a:xfrm>
            <a:off x="311700" y="1152475"/>
            <a:ext cx="8520600" cy="3766200"/>
          </a:xfrm>
          <a:prstGeom prst="rect">
            <a:avLst/>
          </a:prstGeom>
        </p:spPr>
        <p:txBody>
          <a:bodyPr anchorCtr="0" anchor="t" bIns="91425" lIns="91425" spcFirstLastPara="1" rIns="91425" wrap="square" tIns="91425">
            <a:normAutofit/>
          </a:bodyPr>
          <a:lstStyle/>
          <a:p>
            <a:pPr indent="0" lvl="0" marL="0" marR="0" rtl="0" algn="ctr">
              <a:lnSpc>
                <a:spcPct val="150000"/>
              </a:lnSpc>
              <a:spcBef>
                <a:spcPts val="0"/>
              </a:spcBef>
              <a:spcAft>
                <a:spcPts val="0"/>
              </a:spcAft>
              <a:buNone/>
            </a:pPr>
            <a:r>
              <a:t/>
            </a:r>
            <a:endParaRPr/>
          </a:p>
          <a:p>
            <a:pPr indent="0" lvl="0" marL="0" marR="0" rtl="0" algn="ctr">
              <a:lnSpc>
                <a:spcPct val="150000"/>
              </a:lnSpc>
              <a:spcBef>
                <a:spcPts val="1200"/>
              </a:spcBef>
              <a:spcAft>
                <a:spcPts val="0"/>
              </a:spcAft>
              <a:buNone/>
            </a:pPr>
            <a:r>
              <a:rPr lang="en-GB"/>
              <a:t>A password manager is a tool that </a:t>
            </a:r>
            <a:r>
              <a:rPr b="1" lang="en-GB"/>
              <a:t>securely stores and manages your passwords and other sensitive login information, allowing you to easily access them across your devices and apps</a:t>
            </a:r>
            <a:r>
              <a:rPr lang="en-GB"/>
              <a:t>. </a:t>
            </a:r>
            <a:endParaRPr/>
          </a:p>
          <a:p>
            <a:pPr indent="0" lvl="0" marL="0" marR="0" rtl="0" algn="ctr">
              <a:lnSpc>
                <a:spcPct val="150000"/>
              </a:lnSpc>
              <a:spcBef>
                <a:spcPts val="1200"/>
              </a:spcBef>
              <a:spcAft>
                <a:spcPts val="0"/>
              </a:spcAft>
              <a:buNone/>
            </a:pPr>
            <a:r>
              <a:t/>
            </a:r>
            <a:endParaRPr/>
          </a:p>
          <a:p>
            <a:pPr indent="0" lvl="0" marL="0" marR="0" rtl="0" algn="ctr">
              <a:lnSpc>
                <a:spcPct val="150000"/>
              </a:lnSpc>
              <a:spcBef>
                <a:spcPts val="1200"/>
              </a:spcBef>
              <a:spcAft>
                <a:spcPts val="1200"/>
              </a:spcAft>
              <a:buNone/>
            </a:pPr>
            <a:r>
              <a:rPr lang="en-GB"/>
              <a:t>It helps you avoid the hassle of remembering multiple complex passwords and improves your overall online security.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So why use a password manager?</a:t>
            </a:r>
            <a:endParaRPr/>
          </a:p>
        </p:txBody>
      </p:sp>
      <p:sp>
        <p:nvSpPr>
          <p:cNvPr id="89" name="Google Shape;89;p18"/>
          <p:cNvSpPr txBox="1"/>
          <p:nvPr>
            <p:ph idx="1" type="body"/>
          </p:nvPr>
        </p:nvSpPr>
        <p:spPr>
          <a:xfrm>
            <a:off x="311700" y="1152475"/>
            <a:ext cx="8520600" cy="3766200"/>
          </a:xfrm>
          <a:prstGeom prst="rect">
            <a:avLst/>
          </a:prstGeom>
        </p:spPr>
        <p:txBody>
          <a:bodyPr anchorCtr="0" anchor="t" bIns="91425" lIns="91425" spcFirstLastPara="1" rIns="91425" wrap="square" tIns="91425">
            <a:normAutofit fontScale="92500" lnSpcReduction="20000"/>
          </a:bodyPr>
          <a:lstStyle/>
          <a:p>
            <a:pPr indent="-334327" lvl="0" marL="457200" marR="0" rtl="0" algn="l">
              <a:lnSpc>
                <a:spcPct val="150000"/>
              </a:lnSpc>
              <a:spcBef>
                <a:spcPts val="0"/>
              </a:spcBef>
              <a:spcAft>
                <a:spcPts val="0"/>
              </a:spcAft>
              <a:buSzPct val="100000"/>
              <a:buChar char="●"/>
            </a:pPr>
            <a:r>
              <a:rPr lang="en-GB"/>
              <a:t>Stores passwords securely</a:t>
            </a:r>
            <a:br>
              <a:rPr lang="en-GB"/>
            </a:br>
            <a:endParaRPr/>
          </a:p>
          <a:p>
            <a:pPr indent="-334327" lvl="0" marL="457200" marR="0" rtl="0" algn="l">
              <a:lnSpc>
                <a:spcPct val="150000"/>
              </a:lnSpc>
              <a:spcBef>
                <a:spcPts val="0"/>
              </a:spcBef>
              <a:spcAft>
                <a:spcPts val="0"/>
              </a:spcAft>
              <a:buSzPct val="100000"/>
              <a:buChar char="●"/>
            </a:pPr>
            <a:r>
              <a:rPr lang="en-GB"/>
              <a:t>Auto-fills login information</a:t>
            </a:r>
            <a:br>
              <a:rPr lang="en-GB"/>
            </a:br>
            <a:endParaRPr/>
          </a:p>
          <a:p>
            <a:pPr indent="-334327" lvl="0" marL="457200" marR="0" rtl="0" algn="l">
              <a:lnSpc>
                <a:spcPct val="150000"/>
              </a:lnSpc>
              <a:spcBef>
                <a:spcPts val="0"/>
              </a:spcBef>
              <a:spcAft>
                <a:spcPts val="0"/>
              </a:spcAft>
              <a:buSzPct val="100000"/>
              <a:buChar char="●"/>
            </a:pPr>
            <a:r>
              <a:rPr lang="en-GB"/>
              <a:t>Generates strong passwords</a:t>
            </a:r>
            <a:br>
              <a:rPr lang="en-GB"/>
            </a:br>
            <a:endParaRPr/>
          </a:p>
          <a:p>
            <a:pPr indent="-334327" lvl="0" marL="457200" marR="0" rtl="0" algn="l">
              <a:lnSpc>
                <a:spcPct val="150000"/>
              </a:lnSpc>
              <a:spcBef>
                <a:spcPts val="0"/>
              </a:spcBef>
              <a:spcAft>
                <a:spcPts val="0"/>
              </a:spcAft>
              <a:buSzPct val="100000"/>
              <a:buChar char="●"/>
            </a:pPr>
            <a:r>
              <a:rPr lang="en-GB"/>
              <a:t>Manages passkeys</a:t>
            </a:r>
            <a:br>
              <a:rPr lang="en-GB"/>
            </a:br>
            <a:endParaRPr/>
          </a:p>
          <a:p>
            <a:pPr indent="-334327" lvl="0" marL="457200" marR="0" rtl="0" algn="l">
              <a:lnSpc>
                <a:spcPct val="150000"/>
              </a:lnSpc>
              <a:spcBef>
                <a:spcPts val="0"/>
              </a:spcBef>
              <a:spcAft>
                <a:spcPts val="0"/>
              </a:spcAft>
              <a:buSzPct val="100000"/>
              <a:buChar char="●"/>
            </a:pPr>
            <a:r>
              <a:rPr lang="en-GB"/>
              <a:t>Syncs across devices</a:t>
            </a:r>
            <a:br>
              <a:rPr lang="en-GB"/>
            </a:br>
            <a:endParaRPr/>
          </a:p>
          <a:p>
            <a:pPr indent="-334327" lvl="0" marL="457200" marR="0" rtl="0" algn="l">
              <a:lnSpc>
                <a:spcPct val="150000"/>
              </a:lnSpc>
              <a:spcBef>
                <a:spcPts val="0"/>
              </a:spcBef>
              <a:spcAft>
                <a:spcPts val="0"/>
              </a:spcAft>
              <a:buSzPct val="100000"/>
              <a:buChar char="●"/>
            </a:pPr>
            <a:r>
              <a:rPr lang="en-GB"/>
              <a:t>Provides security alerts</a:t>
            </a:r>
            <a:endParaRPr/>
          </a:p>
        </p:txBody>
      </p:sp>
      <p:pic>
        <p:nvPicPr>
          <p:cNvPr id="90" name="Google Shape;90;p18"/>
          <p:cNvPicPr preferRelativeResize="0"/>
          <p:nvPr/>
        </p:nvPicPr>
        <p:blipFill>
          <a:blip r:embed="rId3">
            <a:alphaModFix/>
          </a:blip>
          <a:stretch>
            <a:fillRect/>
          </a:stretch>
        </p:blipFill>
        <p:spPr>
          <a:xfrm>
            <a:off x="4197575" y="1818963"/>
            <a:ext cx="4634724" cy="24332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p:nvPr/>
        </p:nvSpPr>
        <p:spPr>
          <a:xfrm>
            <a:off x="1320425" y="1762775"/>
            <a:ext cx="6661500" cy="17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Password vs Passkey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Passkeys </a:t>
            </a:r>
            <a:r>
              <a:rPr lang="en-GB"/>
              <a:t>explained</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Let’s take a look</a:t>
            </a:r>
            <a:endParaRPr/>
          </a:p>
          <a:p>
            <a:pPr indent="0" lvl="0" marL="0" rtl="0" algn="l">
              <a:spcBef>
                <a:spcPts val="1200"/>
              </a:spcBef>
              <a:spcAft>
                <a:spcPts val="0"/>
              </a:spcAft>
              <a:buNone/>
            </a:pPr>
            <a:r>
              <a:rPr lang="en-GB"/>
              <a:t>Chrome - </a:t>
            </a:r>
            <a:r>
              <a:rPr lang="en-GB" u="sng">
                <a:solidFill>
                  <a:schemeClr val="hlink"/>
                </a:solidFill>
                <a:hlinkClick r:id="rId3"/>
              </a:rPr>
              <a:t>https://www.youtube.com/watch?v=2xdV-xut7EQ</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Microsoft</a:t>
            </a:r>
            <a:endParaRPr/>
          </a:p>
          <a:p>
            <a:pPr indent="0" lvl="0" marL="0" rtl="0" algn="l">
              <a:spcBef>
                <a:spcPts val="1200"/>
              </a:spcBef>
              <a:spcAft>
                <a:spcPts val="1200"/>
              </a:spcAft>
              <a:buNone/>
            </a:pPr>
            <a:r>
              <a:rPr lang="en-GB" u="sng">
                <a:solidFill>
                  <a:schemeClr val="hlink"/>
                </a:solidFill>
                <a:hlinkClick r:id="rId4"/>
              </a:rPr>
              <a:t>https://www.youtube.com/watch?v=bdp8RdjV6PU</a:t>
            </a:r>
            <a:r>
              <a:rPr lang="en-GB"/>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a passkey?</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800"/>
              </a:spcBef>
              <a:spcAft>
                <a:spcPts val="0"/>
              </a:spcAft>
              <a:buClr>
                <a:schemeClr val="dk1"/>
              </a:buClr>
              <a:buSzPts val="1100"/>
              <a:buFont typeface="Arial"/>
              <a:buNone/>
            </a:pPr>
            <a:r>
              <a:t/>
            </a:r>
            <a:endParaRPr b="1" sz="2100">
              <a:solidFill>
                <a:srgbClr val="1C334A"/>
              </a:solidFill>
              <a:highlight>
                <a:srgbClr val="FFFFFF"/>
              </a:highlight>
            </a:endParaRPr>
          </a:p>
          <a:p>
            <a:pPr indent="0" lvl="0" marL="0" rtl="0" algn="l">
              <a:lnSpc>
                <a:spcPct val="150000"/>
              </a:lnSpc>
              <a:spcBef>
                <a:spcPts val="400"/>
              </a:spcBef>
              <a:spcAft>
                <a:spcPts val="0"/>
              </a:spcAft>
              <a:buNone/>
            </a:pPr>
            <a:r>
              <a:rPr lang="en-GB" sz="1350">
                <a:solidFill>
                  <a:srgbClr val="1C334A"/>
                </a:solidFill>
                <a:highlight>
                  <a:srgbClr val="FFFFFF"/>
                </a:highlight>
              </a:rPr>
              <a:t>A passkey allows you to sign in to an account on a website or app without having to enter a username or password or use multi-factor authentication. </a:t>
            </a:r>
            <a:endParaRPr sz="1350">
              <a:solidFill>
                <a:srgbClr val="1C334A"/>
              </a:solidFill>
              <a:highlight>
                <a:srgbClr val="FFFFFF"/>
              </a:highlight>
            </a:endParaRPr>
          </a:p>
          <a:p>
            <a:pPr indent="0" lvl="0" marL="0" rtl="0" algn="l">
              <a:lnSpc>
                <a:spcPct val="150000"/>
              </a:lnSpc>
              <a:spcBef>
                <a:spcPts val="1200"/>
              </a:spcBef>
              <a:spcAft>
                <a:spcPts val="1200"/>
              </a:spcAft>
              <a:buClr>
                <a:schemeClr val="dk1"/>
              </a:buClr>
              <a:buSzPts val="1100"/>
              <a:buFont typeface="Arial"/>
              <a:buNone/>
            </a:pPr>
            <a:r>
              <a:rPr lang="en-GB" sz="1350">
                <a:solidFill>
                  <a:srgbClr val="1C334A"/>
                </a:solidFill>
                <a:highlight>
                  <a:srgbClr val="FFFFFF"/>
                </a:highlight>
              </a:rPr>
              <a:t>Instead, it uses the same technology you use to unlock your device with a PIN, your fingerprint or face recognition, to access your account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ital Connec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